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8" r:id="rId3"/>
    <p:sldId id="279" r:id="rId4"/>
    <p:sldId id="257" r:id="rId5"/>
    <p:sldId id="283" r:id="rId6"/>
    <p:sldId id="28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4660"/>
  </p:normalViewPr>
  <p:slideViewPr>
    <p:cSldViewPr>
      <p:cViewPr varScale="1">
        <p:scale>
          <a:sx n="83" d="100"/>
          <a:sy n="83" d="100"/>
        </p:scale>
        <p:origin x="1488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66FEC-22D7-45C0-AC16-017AA1837EE4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26051-BE8A-4505-AC80-CB017E0FA9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66FEC-22D7-45C0-AC16-017AA1837EE4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26051-BE8A-4505-AC80-CB017E0FA9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66FEC-22D7-45C0-AC16-017AA1837EE4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26051-BE8A-4505-AC80-CB017E0FA9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66FEC-22D7-45C0-AC16-017AA1837EE4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26051-BE8A-4505-AC80-CB017E0FA9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66FEC-22D7-45C0-AC16-017AA1837EE4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26051-BE8A-4505-AC80-CB017E0FA9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66FEC-22D7-45C0-AC16-017AA1837EE4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26051-BE8A-4505-AC80-CB017E0FA9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66FEC-22D7-45C0-AC16-017AA1837EE4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26051-BE8A-4505-AC80-CB017E0FA9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66FEC-22D7-45C0-AC16-017AA1837EE4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26051-BE8A-4505-AC80-CB017E0FA9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66FEC-22D7-45C0-AC16-017AA1837EE4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26051-BE8A-4505-AC80-CB017E0FA9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66FEC-22D7-45C0-AC16-017AA1837EE4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26051-BE8A-4505-AC80-CB017E0FA9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66FEC-22D7-45C0-AC16-017AA1837EE4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26051-BE8A-4505-AC80-CB017E0FA9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0000"/>
            <a:lum/>
          </a:blip>
          <a:srcRect/>
          <a:stretch>
            <a:fillRect l="-31000" r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66FEC-22D7-45C0-AC16-017AA1837EE4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26051-BE8A-4505-AC80-CB017E0FA9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2819400"/>
          </a:xfrm>
        </p:spPr>
        <p:txBody>
          <a:bodyPr>
            <a:normAutofit/>
          </a:bodyPr>
          <a:lstStyle/>
          <a:p>
            <a:pPr algn="ctr"/>
            <a:r>
              <a:rPr lang="zh-TW" altLang="en-US" sz="5000" dirty="0">
                <a:solidFill>
                  <a:srgbClr val="006600"/>
                </a:solidFill>
                <a:latin typeface="標楷體" pitchFamily="65" charset="-120"/>
                <a:ea typeface="標楷體" pitchFamily="65" charset="-120"/>
              </a:rPr>
              <a:t>紐約慈濟人文學校</a:t>
            </a:r>
            <a:r>
              <a:rPr lang="en-US" altLang="zh-TW" sz="5000" dirty="0">
                <a:solidFill>
                  <a:srgbClr val="0066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000" dirty="0">
                <a:solidFill>
                  <a:srgbClr val="0066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000" dirty="0">
                <a:solidFill>
                  <a:srgbClr val="006600"/>
                </a:solidFill>
                <a:latin typeface="標楷體" pitchFamily="65" charset="-120"/>
                <a:ea typeface="標楷體" pitchFamily="65" charset="-120"/>
              </a:rPr>
              <a:t>家長大會</a:t>
            </a:r>
            <a:r>
              <a:rPr lang="en-US" altLang="zh-TW" sz="5000" dirty="0">
                <a:solidFill>
                  <a:srgbClr val="0066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000" dirty="0">
                <a:solidFill>
                  <a:srgbClr val="0066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5000" dirty="0">
                <a:solidFill>
                  <a:srgbClr val="006600"/>
                </a:solidFill>
                <a:latin typeface="標楷體" pitchFamily="65" charset="-120"/>
                <a:ea typeface="標楷體" pitchFamily="65" charset="-120"/>
              </a:rPr>
              <a:t>09/11/2020</a:t>
            </a:r>
            <a:endParaRPr lang="en-US" sz="5000" dirty="0">
              <a:solidFill>
                <a:srgbClr val="0066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971800"/>
            <a:ext cx="8763000" cy="3429000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sz="5400" dirty="0">
                <a:solidFill>
                  <a:srgbClr val="0000FF"/>
                </a:solidFill>
                <a:latin typeface="+mj-lt"/>
                <a:ea typeface="DFKai-SB" panose="03000509000000000000" pitchFamily="65" charset="-120"/>
                <a:cs typeface="Arial" panose="020B0604020202020204" pitchFamily="34" charset="0"/>
              </a:rPr>
              <a:t>Tzu Chi Academy New York</a:t>
            </a:r>
          </a:p>
          <a:p>
            <a:r>
              <a:rPr lang="en-US" altLang="zh-TW" sz="5400" dirty="0">
                <a:solidFill>
                  <a:srgbClr val="0000FF"/>
                </a:solidFill>
                <a:latin typeface="+mj-lt"/>
                <a:ea typeface="DFKai-SB" panose="03000509000000000000" pitchFamily="65" charset="-120"/>
                <a:cs typeface="Arial" panose="020B0604020202020204" pitchFamily="34" charset="0"/>
              </a:rPr>
              <a:t>Parents Orientation</a:t>
            </a:r>
          </a:p>
          <a:p>
            <a:endParaRPr lang="en-US" altLang="zh-TW" sz="900" dirty="0">
              <a:solidFill>
                <a:srgbClr val="0000FF"/>
              </a:solidFill>
              <a:latin typeface="+mj-lt"/>
              <a:ea typeface="DFKai-SB" panose="03000509000000000000" pitchFamily="65" charset="-120"/>
              <a:cs typeface="Arial" panose="020B0604020202020204" pitchFamily="34" charset="0"/>
            </a:endParaRPr>
          </a:p>
          <a:p>
            <a:r>
              <a:rPr lang="en-US" altLang="zh-TW" sz="3900" u="sng" dirty="0">
                <a:solidFill>
                  <a:srgbClr val="7030A0"/>
                </a:solidFill>
                <a:latin typeface="+mj-lt"/>
                <a:ea typeface="DFKai-SB" panose="03000509000000000000" pitchFamily="65" charset="-120"/>
                <a:cs typeface="Arial" panose="020B0604020202020204" pitchFamily="34" charset="0"/>
              </a:rPr>
              <a:t>Website:</a:t>
            </a:r>
            <a:r>
              <a:rPr lang="en-US" altLang="zh-TW" sz="3900" dirty="0">
                <a:solidFill>
                  <a:srgbClr val="C00000"/>
                </a:solidFill>
                <a:latin typeface="+mj-lt"/>
                <a:ea typeface="DFKai-SB" panose="03000509000000000000" pitchFamily="65" charset="-120"/>
                <a:cs typeface="Arial" panose="020B0604020202020204" pitchFamily="34" charset="0"/>
              </a:rPr>
              <a:t> www.nytcschool.org</a:t>
            </a:r>
          </a:p>
          <a:p>
            <a:r>
              <a:rPr lang="en-US" altLang="zh-TW" sz="3900" u="sng" dirty="0">
                <a:solidFill>
                  <a:srgbClr val="7030A0"/>
                </a:solidFill>
                <a:latin typeface="+mj-lt"/>
                <a:ea typeface="DFKai-SB" panose="03000509000000000000" pitchFamily="65" charset="-120"/>
                <a:cs typeface="Arial" panose="020B0604020202020204" pitchFamily="34" charset="0"/>
              </a:rPr>
              <a:t>Email:</a:t>
            </a:r>
            <a:r>
              <a:rPr lang="en-US" altLang="zh-TW" sz="3900" dirty="0">
                <a:solidFill>
                  <a:srgbClr val="C00000"/>
                </a:solidFill>
                <a:latin typeface="+mj-lt"/>
                <a:ea typeface="DFKai-SB" panose="03000509000000000000" pitchFamily="65" charset="-120"/>
                <a:cs typeface="Arial" panose="020B0604020202020204" pitchFamily="34" charset="0"/>
              </a:rPr>
              <a:t> academy_ny@tzuchi.us</a:t>
            </a:r>
            <a:r>
              <a:rPr lang="zh-TW" altLang="en-US" sz="5400" dirty="0">
                <a:solidFill>
                  <a:srgbClr val="7030A0"/>
                </a:solidFill>
                <a:latin typeface="+mj-lt"/>
                <a:ea typeface="DFKai-SB" panose="03000509000000000000" pitchFamily="65" charset="-120"/>
                <a:cs typeface="Arial" panose="020B0604020202020204" pitchFamily="34" charset="0"/>
              </a:rPr>
              <a:t> </a:t>
            </a:r>
            <a:endParaRPr lang="en-US" sz="5400" dirty="0">
              <a:solidFill>
                <a:srgbClr val="7030A0"/>
              </a:solidFill>
              <a:latin typeface="+mj-lt"/>
              <a:ea typeface="DFKai-SB" panose="03000509000000000000" pitchFamily="65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5600" dirty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家長須知</a:t>
            </a:r>
            <a:r>
              <a:rPr lang="en-US" altLang="zh-TW" sz="5600" dirty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(1)</a:t>
            </a:r>
            <a:r>
              <a:rPr lang="en-US" altLang="zh-TW" sz="6000" dirty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6000" dirty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3600" dirty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Notice to parents(1)</a:t>
            </a:r>
            <a:endParaRPr lang="en-US" sz="3600" dirty="0">
              <a:solidFill>
                <a:srgbClr val="008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839200" cy="4953000"/>
          </a:xfrm>
        </p:spPr>
        <p:txBody>
          <a:bodyPr>
            <a:normAutofit fontScale="4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</a:rPr>
              <a:t>請</a:t>
            </a:r>
            <a:r>
              <a:rPr lang="zh-TW" altLang="en-US" sz="4400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記得學生班級</a:t>
            </a:r>
            <a:r>
              <a:rPr lang="en-US" altLang="zh-TW" sz="4400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:</a:t>
            </a:r>
            <a:r>
              <a:rPr lang="zh-TW" altLang="en-US" sz="4400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4400" dirty="0">
                <a:solidFill>
                  <a:srgbClr val="0000FF"/>
                </a:solidFill>
                <a:highlight>
                  <a:srgbClr val="FFFF00"/>
                </a:highlight>
                <a:latin typeface="DFKai-SB" panose="03000509000000000000" pitchFamily="65" charset="-120"/>
                <a:ea typeface="DFKai-SB" panose="03000509000000000000" pitchFamily="65" charset="-120"/>
              </a:rPr>
              <a:t>年級</a:t>
            </a:r>
            <a:r>
              <a:rPr lang="en-US" altLang="zh-TW" sz="4400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4400" dirty="0">
                <a:solidFill>
                  <a:srgbClr val="0000FF"/>
                </a:solidFill>
                <a:highlight>
                  <a:srgbClr val="FFFF00"/>
                </a:highlight>
                <a:latin typeface="DFKai-SB" panose="03000509000000000000" pitchFamily="65" charset="-120"/>
                <a:ea typeface="DFKai-SB" panose="03000509000000000000" pitchFamily="65" charset="-120"/>
              </a:rPr>
              <a:t>班名</a:t>
            </a:r>
            <a:r>
              <a:rPr lang="en-US" altLang="zh-TW" sz="4400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4400" dirty="0">
                <a:solidFill>
                  <a:srgbClr val="0000FF"/>
                </a:solidFill>
                <a:highlight>
                  <a:srgbClr val="FFFF00"/>
                </a:highlight>
                <a:latin typeface="DFKai-SB" panose="03000509000000000000" pitchFamily="65" charset="-120"/>
                <a:ea typeface="DFKai-SB" panose="03000509000000000000" pitchFamily="65" charset="-120"/>
              </a:rPr>
              <a:t>老師大名</a:t>
            </a:r>
            <a:endParaRPr kumimoji="0" lang="en-US" altLang="zh-TW" sz="4400" b="0" i="0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highlight>
                <a:srgbClr val="FFFF00"/>
              </a:highlight>
              <a:uLnTx/>
              <a:uFillTx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4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</a:rPr>
              <a:t>	Please keep in mind for student’s 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TW" sz="4400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              </a:t>
            </a:r>
            <a:r>
              <a:rPr kumimoji="0" lang="en-US" altLang="zh-TW" sz="4400" b="0" i="0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00"/>
                </a:highlight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</a:rPr>
              <a:t>grade</a:t>
            </a:r>
            <a:r>
              <a:rPr kumimoji="0" lang="en-US" altLang="zh-TW" sz="4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kumimoji="0" lang="en-US" altLang="zh-TW" sz="4400" b="0" i="0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00"/>
                </a:highlight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</a:rPr>
              <a:t>class name</a:t>
            </a:r>
            <a:r>
              <a:rPr kumimoji="0" lang="en-US" altLang="zh-TW" sz="4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kumimoji="0" lang="en-US" altLang="zh-TW" sz="4400" b="0" i="0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00"/>
                </a:highlight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</a:rPr>
              <a:t>teacher’s name</a:t>
            </a:r>
            <a:r>
              <a:rPr lang="zh-TW" altLang="en-US" sz="4400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r>
              <a:rPr kumimoji="0" lang="en-US" altLang="zh-TW" sz="4400" b="0" i="0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endParaRPr lang="en-US" altLang="zh-TW" sz="4400" dirty="0">
              <a:solidFill>
                <a:srgbClr val="0000FF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請閱讀學校</a:t>
            </a:r>
            <a:r>
              <a:rPr lang="zh-TW" altLang="en-US" sz="4400" dirty="0">
                <a:solidFill>
                  <a:srgbClr val="0000FF"/>
                </a:solidFill>
                <a:highlight>
                  <a:srgbClr val="00FFFF"/>
                </a:highlight>
                <a:latin typeface="DFKai-SB" panose="03000509000000000000" pitchFamily="65" charset="-120"/>
                <a:ea typeface="DFKai-SB" panose="03000509000000000000" pitchFamily="65" charset="-120"/>
              </a:rPr>
              <a:t>校規</a:t>
            </a:r>
            <a:r>
              <a:rPr lang="en-US" altLang="zh-TW" sz="4400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:</a:t>
            </a:r>
          </a:p>
          <a:p>
            <a:pPr>
              <a:buNone/>
            </a:pPr>
            <a:r>
              <a:rPr lang="en-US" altLang="zh-TW" sz="4400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Please read the </a:t>
            </a:r>
            <a:r>
              <a:rPr lang="en-US" altLang="zh-TW" sz="4400" dirty="0">
                <a:solidFill>
                  <a:srgbClr val="0000FF"/>
                </a:solidFill>
                <a:highlight>
                  <a:srgbClr val="00FFFF"/>
                </a:highlight>
                <a:latin typeface="DFKai-SB" panose="03000509000000000000" pitchFamily="65" charset="-120"/>
                <a:ea typeface="DFKai-SB" panose="03000509000000000000" pitchFamily="65" charset="-120"/>
              </a:rPr>
              <a:t>school rules &amp; regulations </a:t>
            </a:r>
            <a:r>
              <a:rPr lang="en-US" altLang="zh-TW" sz="4400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at school website: </a:t>
            </a:r>
            <a:r>
              <a:rPr lang="en-US" altLang="zh-TW" sz="44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www.nytcschool.org</a:t>
            </a:r>
          </a:p>
          <a:p>
            <a:r>
              <a:rPr lang="zh-TW" altLang="en-US" sz="4400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請閱讀學校</a:t>
            </a:r>
            <a:r>
              <a:rPr lang="zh-TW" altLang="en-US" sz="4400" dirty="0">
                <a:solidFill>
                  <a:srgbClr val="0000FF"/>
                </a:solidFill>
                <a:highlight>
                  <a:srgbClr val="00FF00"/>
                </a:highlight>
                <a:latin typeface="DFKai-SB" panose="03000509000000000000" pitchFamily="65" charset="-120"/>
                <a:ea typeface="DFKai-SB" panose="03000509000000000000" pitchFamily="65" charset="-120"/>
              </a:rPr>
              <a:t>行事曆</a:t>
            </a:r>
            <a:r>
              <a:rPr lang="en-US" altLang="zh-TW" sz="4400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:</a:t>
            </a:r>
          </a:p>
          <a:p>
            <a:pPr>
              <a:buNone/>
            </a:pPr>
            <a:r>
              <a:rPr lang="en-US" altLang="zh-TW" sz="4400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 Please read the </a:t>
            </a:r>
            <a:r>
              <a:rPr lang="en-US" altLang="zh-TW" sz="4400" dirty="0">
                <a:solidFill>
                  <a:srgbClr val="0000FF"/>
                </a:solidFill>
                <a:highlight>
                  <a:srgbClr val="00FF00"/>
                </a:highlight>
                <a:latin typeface="DFKai-SB" panose="03000509000000000000" pitchFamily="65" charset="-120"/>
                <a:ea typeface="DFKai-SB" panose="03000509000000000000" pitchFamily="65" charset="-120"/>
              </a:rPr>
              <a:t>school calendar </a:t>
            </a:r>
            <a:r>
              <a:rPr lang="en-US" altLang="zh-TW" sz="4400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at school website: </a:t>
            </a:r>
            <a:r>
              <a:rPr lang="en-US" altLang="zh-TW" sz="44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www.nytcschool.org</a:t>
            </a:r>
            <a:endParaRPr lang="en-US" altLang="zh-TW" sz="4400" dirty="0">
              <a:solidFill>
                <a:srgbClr val="0000FF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遠距教學課程 </a:t>
            </a:r>
            <a:r>
              <a:rPr lang="en-US" altLang="zh-TW" sz="4400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= </a:t>
            </a:r>
            <a:r>
              <a:rPr lang="zh-TW" altLang="en-US" sz="4400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如同在校上課。</a:t>
            </a:r>
            <a:endParaRPr lang="en-US" altLang="zh-TW" sz="4400" dirty="0">
              <a:solidFill>
                <a:srgbClr val="0000FF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buNone/>
            </a:pPr>
            <a:r>
              <a:rPr lang="en-US" altLang="zh-TW" sz="4400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Please treat E-Learning = as the same way as the regular in-person classroom learning. </a:t>
            </a:r>
          </a:p>
          <a:p>
            <a:r>
              <a:rPr lang="zh-TW" altLang="en-US" sz="4400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每週</a:t>
            </a:r>
            <a:r>
              <a:rPr lang="en-US" altLang="zh-TW" sz="4400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4400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六</a:t>
            </a:r>
            <a:r>
              <a:rPr lang="en-US" altLang="zh-TW" sz="4400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zh-TW" altLang="en-US" sz="4400" b="1" u="sng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視訊上課請學生準時 </a:t>
            </a:r>
            <a:r>
              <a:rPr lang="en-US" altLang="zh-TW" sz="4400" b="1" u="sng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09:00</a:t>
            </a:r>
            <a:r>
              <a:rPr lang="zh-TW" altLang="en-US" sz="4400" b="1" u="sng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altLang="zh-TW" sz="4400" b="1" u="sng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am</a:t>
            </a:r>
            <a:r>
              <a:rPr lang="zh-TW" altLang="en-US" sz="4400" b="1" u="sng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上線</a:t>
            </a:r>
            <a:r>
              <a:rPr lang="en-US" altLang="zh-TW" sz="4400" b="1" u="sng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b="1" u="sng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或依老師要求時間為準</a:t>
            </a:r>
            <a:r>
              <a:rPr lang="zh-TW" altLang="en-US" sz="4400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4400" dirty="0">
              <a:solidFill>
                <a:srgbClr val="0000FF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buNone/>
            </a:pPr>
            <a:r>
              <a:rPr lang="en-US" altLang="zh-TW" sz="4400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At every (Sat) online class, please make sure your child attends class on time at 09:00 am, or the time required by the teacher.</a:t>
            </a:r>
          </a:p>
          <a:p>
            <a:endParaRPr lang="en-US" altLang="zh-TW" sz="44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4000" dirty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sz="40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24000"/>
          </a:xfrm>
        </p:spPr>
        <p:txBody>
          <a:bodyPr>
            <a:normAutofit/>
          </a:bodyPr>
          <a:lstStyle/>
          <a:p>
            <a:r>
              <a:rPr lang="zh-TW" altLang="en-US" sz="5000" dirty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家長須知</a:t>
            </a:r>
            <a:r>
              <a:rPr lang="en-US" altLang="zh-TW" sz="5000" dirty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(2)</a:t>
            </a:r>
            <a:r>
              <a:rPr lang="en-US" altLang="zh-TW" sz="9600" dirty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9600" dirty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3200" dirty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Notice to parents(2)</a:t>
            </a:r>
            <a:endParaRPr lang="en-US" sz="3200" dirty="0">
              <a:solidFill>
                <a:srgbClr val="008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5257800"/>
          </a:xfrm>
        </p:spPr>
        <p:txBody>
          <a:bodyPr>
            <a:normAutofit fontScale="55000" lnSpcReduction="20000"/>
          </a:bodyPr>
          <a:lstStyle/>
          <a:p>
            <a:endParaRPr lang="en-US" altLang="zh-TW" sz="44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TW" alt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</a:rPr>
              <a:t>視訊上課時應穿著人文學校制服</a:t>
            </a:r>
            <a:r>
              <a:rPr lang="zh-TW" altLang="en-US" sz="4000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kumimoji="0" lang="en-US" altLang="zh-TW" sz="38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3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</a:rPr>
              <a:t>	Please make sure your child dresses in school uniform. </a:t>
            </a:r>
            <a:r>
              <a:rPr lang="en-US" altLang="zh-TW" sz="3800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I</a:t>
            </a:r>
            <a:r>
              <a:rPr kumimoji="0" lang="en-US" altLang="zh-TW" sz="3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</a:rPr>
              <a:t>t will remind students who are in real classes and have positive impact on attention and attitude. </a:t>
            </a:r>
            <a:endParaRPr lang="en-US" altLang="zh-TW" sz="3800" dirty="0">
              <a:solidFill>
                <a:srgbClr val="0000FF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3800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與老師保持良好的溝通管道</a:t>
            </a:r>
            <a:r>
              <a:rPr lang="zh-TW" altLang="en-US" sz="3600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3800" dirty="0">
              <a:solidFill>
                <a:srgbClr val="0000FF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buNone/>
            </a:pPr>
            <a:r>
              <a:rPr lang="en-US" altLang="zh-TW" sz="3800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Please always keep in touch with the teacher.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TW" alt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</a:rPr>
              <a:t>缺席或遲到</a:t>
            </a:r>
            <a:r>
              <a:rPr kumimoji="0" lang="en-US" altLang="zh-TW" sz="3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kumimoji="0" lang="zh-TW" alt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</a:rPr>
              <a:t>必須事先告知班導師</a:t>
            </a:r>
            <a:r>
              <a:rPr kumimoji="0" lang="en-US" altLang="zh-TW" sz="3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  <a:cs typeface="+mn-cs"/>
              </a:rPr>
              <a:t> 。</a:t>
            </a:r>
            <a:endParaRPr kumimoji="0" lang="en-US" altLang="zh-TW" sz="38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3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</a:rPr>
              <a:t>	If the student is going to be absent or late to online school, please notify the teacher ahead of time.</a:t>
            </a:r>
            <a:endParaRPr lang="en-US" altLang="zh-TW" sz="3800" dirty="0">
              <a:solidFill>
                <a:srgbClr val="0000FF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3800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瀏覽學校網站察看最新訊息與動態</a:t>
            </a:r>
            <a:endParaRPr lang="en-US" altLang="zh-TW" sz="3800" dirty="0">
              <a:solidFill>
                <a:srgbClr val="0000FF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buNone/>
            </a:pPr>
            <a:r>
              <a:rPr lang="en-US" altLang="zh-TW" sz="3800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Please always check school website &amp;</a:t>
            </a:r>
            <a:r>
              <a:rPr lang="zh-TW" altLang="en-US" sz="3800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altLang="zh-TW" sz="3800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e-mail for the latest information: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3800" b="0" i="0" u="sng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</a:rPr>
              <a:t>Website:</a:t>
            </a:r>
            <a:r>
              <a:rPr kumimoji="0" lang="en-US" altLang="zh-TW" sz="3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</a:rPr>
              <a:t> www.nytcschool.org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3800" b="0" i="0" u="sng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</a:rPr>
              <a:t>Email:</a:t>
            </a:r>
            <a:r>
              <a:rPr kumimoji="0" lang="en-US" altLang="zh-TW" sz="3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</a:rPr>
              <a:t> academy_ny@tzuchi.us</a:t>
            </a:r>
            <a:r>
              <a:rPr kumimoji="0" lang="zh-TW" alt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altLang="zh-TW" sz="44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4000" dirty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sz="40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altLang="zh-TW" sz="6000" dirty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6000" dirty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600" dirty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學校組織架構</a:t>
            </a:r>
            <a:r>
              <a:rPr lang="en-US" altLang="zh-TW" sz="9600" dirty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9600" dirty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3600" dirty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School System</a:t>
            </a:r>
            <a:r>
              <a:rPr lang="en-US" altLang="zh-TW" sz="6000" dirty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6000" dirty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</a:br>
            <a:endParaRPr lang="en-US" sz="6000" dirty="0">
              <a:solidFill>
                <a:srgbClr val="008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zh-TW" altLang="en-US" sz="36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校長 </a:t>
            </a: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</a:rPr>
              <a:t>Principal</a:t>
            </a:r>
            <a:r>
              <a:rPr lang="en-US" altLang="zh-TW" sz="36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:</a:t>
            </a:r>
          </a:p>
          <a:p>
            <a:pPr marL="0" indent="0">
              <a:buNone/>
            </a:pPr>
            <a:r>
              <a:rPr lang="zh-TW" altLang="en-US" sz="4400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 </a:t>
            </a:r>
            <a:r>
              <a:rPr lang="zh-TW" altLang="en-US" sz="3600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王政浩</a:t>
            </a:r>
            <a:r>
              <a:rPr lang="en-US" altLang="zh-TW" sz="3600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Mike </a:t>
            </a:r>
          </a:p>
          <a:p>
            <a:r>
              <a:rPr lang="zh-TW" altLang="en-US" sz="36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三副校長</a:t>
            </a:r>
            <a:r>
              <a:rPr lang="en-US" altLang="zh-TW" sz="36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3</a:t>
            </a:r>
            <a:r>
              <a:rPr lang="zh-TW" altLang="en-US" sz="36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</a:rPr>
              <a:t>Assistant Principals</a:t>
            </a:r>
            <a:r>
              <a:rPr lang="en-US" altLang="zh-TW" sz="36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:</a:t>
            </a:r>
          </a:p>
          <a:p>
            <a:pPr marL="0" indent="0">
              <a:buNone/>
            </a:pPr>
            <a:r>
              <a:rPr kumimoji="0" lang="en-US" altLang="zh-TW" sz="4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</a:rPr>
              <a:t>  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</a:rPr>
              <a:t>金冬友</a:t>
            </a: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</a:rPr>
              <a:t>Tom,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</a:rPr>
              <a:t>許盛彥</a:t>
            </a: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</a:rPr>
              <a:t>Mike,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</a:rPr>
              <a:t>蕭登哲</a:t>
            </a: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</a:rPr>
              <a:t>Tony</a:t>
            </a:r>
            <a:r>
              <a:rPr lang="en-US" altLang="zh-TW" sz="3600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3600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endParaRPr lang="en-US" altLang="zh-TW" sz="3600" dirty="0">
              <a:solidFill>
                <a:srgbClr val="0000FF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四部門 </a:t>
            </a:r>
            <a:r>
              <a:rPr lang="en-US" altLang="zh-TW" sz="36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4</a:t>
            </a:r>
            <a:r>
              <a:rPr lang="zh-TW" altLang="en-US" sz="36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altLang="zh-TW" sz="36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Departments</a:t>
            </a:r>
          </a:p>
          <a:p>
            <a:pPr lvl="2">
              <a:buFont typeface="Wingdings" pitchFamily="2" charset="2"/>
              <a:buChar char="§"/>
            </a:pPr>
            <a:r>
              <a:rPr lang="zh-TW" altLang="en-US" sz="36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教務處 </a:t>
            </a:r>
            <a:r>
              <a:rPr lang="en-US" altLang="zh-TW" sz="36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Academic: </a:t>
            </a:r>
            <a:r>
              <a:rPr lang="zh-TW" altLang="en-US" sz="3600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林怡蓉</a:t>
            </a:r>
            <a:r>
              <a:rPr lang="en-US" altLang="zh-TW" sz="3600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Shirley</a:t>
            </a:r>
          </a:p>
          <a:p>
            <a:pPr lvl="2">
              <a:buFont typeface="Wingdings" pitchFamily="2" charset="2"/>
              <a:buChar char="§"/>
            </a:pPr>
            <a:r>
              <a:rPr lang="zh-TW" altLang="en-US" sz="36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行政處 </a:t>
            </a:r>
            <a:r>
              <a:rPr lang="en-US" altLang="zh-TW" sz="36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Administrative: </a:t>
            </a:r>
            <a:r>
              <a:rPr lang="zh-TW" altLang="en-US" sz="3600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黃淑蘭</a:t>
            </a:r>
            <a:r>
              <a:rPr lang="en-US" altLang="zh-TW" sz="3600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Nancy</a:t>
            </a:r>
          </a:p>
          <a:p>
            <a:pPr lvl="2">
              <a:buFont typeface="Wingdings" pitchFamily="2" charset="2"/>
              <a:buChar char="§"/>
            </a:pPr>
            <a:r>
              <a:rPr lang="zh-TW" altLang="en-US" sz="36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輔導處 </a:t>
            </a:r>
            <a:r>
              <a:rPr lang="en-US" altLang="zh-TW" sz="36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Counseling: </a:t>
            </a:r>
            <a:r>
              <a:rPr lang="zh-TW" altLang="en-US" sz="3600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邱梓芹</a:t>
            </a:r>
            <a:r>
              <a:rPr lang="en-US" altLang="zh-TW" sz="3600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Kenneth </a:t>
            </a:r>
            <a:r>
              <a:rPr lang="en-US" altLang="zh-TW" sz="36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&amp; </a:t>
            </a:r>
            <a:r>
              <a:rPr lang="zh-TW" altLang="en-US" sz="3600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曹翠幸</a:t>
            </a:r>
            <a:r>
              <a:rPr lang="en-US" altLang="zh-TW" sz="3600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Connie</a:t>
            </a:r>
          </a:p>
          <a:p>
            <a:pPr lvl="2">
              <a:buFont typeface="Wingdings" pitchFamily="2" charset="2"/>
              <a:buChar char="§"/>
            </a:pPr>
            <a:r>
              <a:rPr lang="zh-TW" altLang="en-US" sz="36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活動處 </a:t>
            </a:r>
            <a:r>
              <a:rPr lang="en-US" altLang="zh-TW" sz="36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Event Coordinating: </a:t>
            </a:r>
            <a:r>
              <a:rPr lang="zh-TW" altLang="en-US" sz="3600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陳怡志</a:t>
            </a:r>
            <a:r>
              <a:rPr lang="en-US" altLang="zh-TW" sz="3600" dirty="0">
                <a:solidFill>
                  <a:srgbClr val="0000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Albert </a:t>
            </a:r>
            <a:r>
              <a:rPr lang="en-US" altLang="zh-TW" sz="36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	</a:t>
            </a:r>
            <a:r>
              <a:rPr lang="en-US" altLang="zh-TW" sz="3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	</a:t>
            </a:r>
          </a:p>
          <a:p>
            <a:endParaRPr lang="en-US" altLang="zh-TW" sz="44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4000" dirty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sz="40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altLang="zh-TW" sz="6000" dirty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6000" dirty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6000" dirty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6000" dirty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</a:br>
            <a:endParaRPr lang="en-US" sz="6000" dirty="0">
              <a:solidFill>
                <a:srgbClr val="008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304799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zh-TW" altLang="en-US" sz="36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愛心媽媽 </a:t>
            </a:r>
            <a:r>
              <a:rPr lang="en-US" altLang="zh-TW" sz="36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&amp;</a:t>
            </a:r>
            <a:r>
              <a:rPr lang="zh-TW" altLang="en-US" sz="36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愛心爸爸</a:t>
            </a:r>
            <a:endParaRPr lang="en-US" altLang="zh-TW" sz="3600" dirty="0">
              <a:solidFill>
                <a:srgbClr val="C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en-US" altLang="zh-TW" sz="36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Heidi &amp; James</a:t>
            </a:r>
            <a:r>
              <a:rPr lang="zh-TW" altLang="en-US" sz="36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endParaRPr lang="en-US" altLang="zh-TW" sz="3600" dirty="0">
              <a:solidFill>
                <a:srgbClr val="C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en-US" altLang="zh-TW" sz="36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Love Parent Volunteers:</a:t>
            </a:r>
          </a:p>
          <a:p>
            <a:pPr marL="0" indent="0" algn="ctr">
              <a:buNone/>
            </a:pPr>
            <a:r>
              <a:rPr lang="zh-TW" altLang="en-US" sz="36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心得分享 </a:t>
            </a:r>
            <a:r>
              <a:rPr lang="en-US" altLang="zh-TW" sz="36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Experiences Sharing</a:t>
            </a:r>
          </a:p>
          <a:p>
            <a:pPr marL="0" indent="0">
              <a:buNone/>
            </a:pPr>
            <a:r>
              <a:rPr lang="en-US" altLang="zh-TW" sz="36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	</a:t>
            </a:r>
            <a:r>
              <a:rPr lang="en-US" altLang="zh-TW" sz="3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	</a:t>
            </a:r>
          </a:p>
          <a:p>
            <a:endParaRPr lang="en-US" altLang="zh-TW" sz="44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4000" dirty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sz="40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26" name="Picture 2" descr="❤">
            <a:extLst>
              <a:ext uri="{FF2B5EF4-FFF2-40B4-BE49-F238E27FC236}">
                <a16:creationId xmlns:a16="http://schemas.microsoft.com/office/drawing/2014/main" id="{B0CC50E1-ED4A-4CE7-9DE1-D11C885AB2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95400"/>
            <a:ext cx="11430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763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971800"/>
            <a:ext cx="85344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TW" sz="5300" u="sng" dirty="0">
                <a:solidFill>
                  <a:srgbClr val="0000FF"/>
                </a:solidFill>
                <a:latin typeface="Arial Rounded MT Bold" panose="020F0704030504030204" pitchFamily="34" charset="0"/>
                <a:ea typeface="標楷體" pitchFamily="65" charset="-120"/>
              </a:rPr>
              <a:t>Q &amp; A</a:t>
            </a:r>
            <a:r>
              <a:rPr lang="en-US" altLang="zh-TW" sz="5300" dirty="0">
                <a:solidFill>
                  <a:srgbClr val="0066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300" dirty="0">
                <a:solidFill>
                  <a:srgbClr val="0066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6000" dirty="0">
                <a:solidFill>
                  <a:srgbClr val="0066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6000" dirty="0">
                <a:solidFill>
                  <a:srgbClr val="0066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From tonight’s Q&amp;A session: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Q: Has the grading policy change?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A: No, grading policy has not changed. Grading policy also includes your child’s participation hence, we recommend you checking on your child during virtual class to encourage participation.</a:t>
            </a:r>
            <a:b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Q: Where do we pick up uniforms?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A: Currently only short </a:t>
            </a:r>
            <a: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sleeves (</a:t>
            </a:r>
            <a:r>
              <a:rPr lang="en-US" sz="2000" b="1" i="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all sizes</a:t>
            </a:r>
            <a: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) </a:t>
            </a:r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can be picked up at Tzu Chi office in Flushing from 2-4 pm </a:t>
            </a:r>
            <a: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tomorrow (9/12). </a:t>
            </a:r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We will communicate when the long sleeve </a:t>
            </a:r>
            <a: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uniforms are </a:t>
            </a:r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available. It may take 2-3 weeks.</a:t>
            </a:r>
            <a:b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Q: When do we pick up the books for pre-k pin yin class?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A: Unfortunately</a:t>
            </a:r>
            <a:r>
              <a:rPr lang="en-US" altLang="zh-TW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</a:t>
            </a:r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the books have not come in yet. Expected delivery date is in 2 weeks. We will coordinate with the teachers for parents to pick up the books.</a:t>
            </a:r>
            <a:b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Q: Will we be remote for the rest of the year?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A: Not sure, this depends on DOE (Department is Education) and conditions of COVID-19</a:t>
            </a:r>
            <a:r>
              <a:rPr lang="en-US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</a:t>
            </a:r>
            <a:endParaRPr lang="en-US" sz="3600" dirty="0">
              <a:solidFill>
                <a:srgbClr val="006600"/>
              </a:solidFill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5892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1168</TotalTime>
  <Words>123</Words>
  <Application>Microsoft Office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新細明體</vt:lpstr>
      <vt:lpstr>標楷體</vt:lpstr>
      <vt:lpstr>標楷體</vt:lpstr>
      <vt:lpstr>Arial</vt:lpstr>
      <vt:lpstr>Arial Rounded MT Bold</vt:lpstr>
      <vt:lpstr>Calibri</vt:lpstr>
      <vt:lpstr>Times New Roman</vt:lpstr>
      <vt:lpstr>Wingdings</vt:lpstr>
      <vt:lpstr>Office Theme</vt:lpstr>
      <vt:lpstr>紐約慈濟人文學校 家長大會 09/11/2020</vt:lpstr>
      <vt:lpstr>家長須知(1) Notice to parents(1)</vt:lpstr>
      <vt:lpstr>家長須知(2) Notice to parents(2)</vt:lpstr>
      <vt:lpstr> 學校組織架構 School System </vt:lpstr>
      <vt:lpstr>  </vt:lpstr>
      <vt:lpstr>Q &amp; A  From tonight’s Q&amp;A session: Q: Has the grading policy change? A: No, grading policy has not changed. Grading policy also includes your child’s participation hence, we recommend you checking on your child during virtual class to encourage participation.  Q: Where do we pick up uniforms? A: Currently only short sleeves (all sizes) can be picked up at Tzu Chi office in Flushing from 2-4 pm tomorrow (9/12). We will communicate when the long sleeve uniforms are available. It may take 2-3 weeks.  Q: When do we pick up the books for pre-k pin yin class? A: Unfortunately, the books have not come in yet. Expected delivery date is in 2 weeks. We will coordinate with the teachers for parents to pick up the books.  Q: Will we be remote for the rest of the year? A: Not sure, this depends on DOE (Department is Education) and conditions of COVID-19.</vt:lpstr>
    </vt:vector>
  </TitlesOfParts>
  <Company>Office07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行政會議</dc:title>
  <dc:creator>Tom Jin</dc:creator>
  <cp:lastModifiedBy>TJ</cp:lastModifiedBy>
  <cp:revision>76</cp:revision>
  <dcterms:created xsi:type="dcterms:W3CDTF">2011-09-05T11:32:55Z</dcterms:created>
  <dcterms:modified xsi:type="dcterms:W3CDTF">2020-09-12T02:40:20Z</dcterms:modified>
</cp:coreProperties>
</file>